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79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301" r:id="rId23"/>
    <p:sldId id="303" r:id="rId24"/>
    <p:sldId id="307" r:id="rId25"/>
    <p:sldId id="306" r:id="rId26"/>
    <p:sldId id="308" r:id="rId27"/>
    <p:sldId id="305" r:id="rId28"/>
    <p:sldId id="309" r:id="rId29"/>
    <p:sldId id="304" r:id="rId30"/>
    <p:sldId id="310" r:id="rId31"/>
    <p:sldId id="311" r:id="rId32"/>
    <p:sldId id="312" r:id="rId33"/>
    <p:sldId id="297" r:id="rId34"/>
    <p:sldId id="298" r:id="rId35"/>
    <p:sldId id="299" r:id="rId36"/>
    <p:sldId id="300" r:id="rId37"/>
    <p:sldId id="302" r:id="rId38"/>
    <p:sldId id="276" r:id="rId39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  <p:embeddedFont>
      <p:font typeface="Comfortaa" panose="020B0604020202020204" charset="0"/>
      <p:regular r:id="rId49"/>
      <p:bold r:id="rId50"/>
    </p:embeddedFont>
    <p:embeddedFont>
      <p:font typeface="Open Sans SemiBold" panose="020B0604020202020204" charset="0"/>
      <p:regular r:id="rId51"/>
      <p:bold r:id="rId52"/>
      <p:italic r:id="rId53"/>
      <p:boldItalic r:id="rId54"/>
    </p:embeddedFont>
    <p:embeddedFont>
      <p:font typeface="Comfortaa Regular" panose="020B0604020202020204" charset="0"/>
      <p:regular r:id="rId55"/>
      <p:bold r:id="rId56"/>
    </p:embeddedFont>
    <p:embeddedFont>
      <p:font typeface="Abel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E8A85C-75FF-4E8C-88F5-68D35C9E4CEA}">
  <a:tblStyle styleId="{FDE8A85C-75FF-4E8C-88F5-68D35C9E4C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9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93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646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574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300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632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2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193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8168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278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227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920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3316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078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1426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8815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729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709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912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742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767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4149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804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7775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898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815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3146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1460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9115ec6b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89115ec6b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477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34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42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69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1710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19d86f07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719d86f07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14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1015800" y="2979050"/>
            <a:ext cx="10160400" cy="17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50" b="1" dirty="0" smtClean="0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Lập trình viên không chỉ biết code</a:t>
            </a:r>
            <a:endParaRPr sz="6000" b="1" dirty="0">
              <a:solidFill>
                <a:schemeClr val="accen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8259307" y="5677125"/>
            <a:ext cx="38607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b="1" i="1" strike="noStrike" cap="none" dirty="0" smtClean="0">
                <a:solidFill>
                  <a:srgbClr val="FFFFFF"/>
                </a:solidFill>
                <a:sym typeface="Arial"/>
              </a:rPr>
              <a:t>Phan Hồng Nam</a:t>
            </a:r>
            <a:endParaRPr b="1" i="1" dirty="0">
              <a:solidFill>
                <a:srgbClr val="FFFFFF"/>
              </a:solidFill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0114507" y="6258525"/>
            <a:ext cx="20055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lang="en-US" b="1" i="1" dirty="0" smtClean="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14</a:t>
            </a:r>
            <a:r>
              <a:rPr lang="en-US" b="1" i="1" strike="noStrike" cap="none" dirty="0" smtClean="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/</a:t>
            </a:r>
            <a:r>
              <a:rPr lang="en-US" b="1" i="1" dirty="0" smtClean="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12</a:t>
            </a:r>
            <a:r>
              <a:rPr lang="en-US" b="1" i="1" strike="noStrike" cap="none" dirty="0" smtClean="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/20</a:t>
            </a:r>
            <a:r>
              <a:rPr lang="en-US" b="1" i="1" dirty="0" smtClean="0">
                <a:solidFill>
                  <a:srgbClr val="F3F3F3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 b="1" i="0" strike="noStrike" cap="none" dirty="0">
              <a:solidFill>
                <a:srgbClr val="F3F3F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Tiếng anh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5" y="1615586"/>
            <a:ext cx="80962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63959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 đường phát triển sự ngiệp (Career Path)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80" y="686912"/>
            <a:ext cx="7492639" cy="56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0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8;p15"/>
          <p:cNvSpPr txBox="1"/>
          <p:nvPr/>
        </p:nvSpPr>
        <p:spPr>
          <a:xfrm>
            <a:off x="457800" y="647261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4A86E8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Kỹ năng lập trình tuy cũ nhưng mới</a:t>
            </a:r>
            <a:endParaRPr lang="en-US" dirty="0">
              <a:solidFill>
                <a:srgbClr val="4A86E8"/>
              </a:solidFill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0" y="1690688"/>
            <a:ext cx="57150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Comment code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en-US" dirty="0" smtClean="0"/>
              <a:t>Comment ai cũng biết nhưng comment hiệu quả không phải ai cũng biết.</a:t>
            </a:r>
          </a:p>
          <a:p>
            <a:r>
              <a:rPr lang="en-US" dirty="0" smtClean="0"/>
              <a:t>Có thể chia làm 3 cấp độ: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Tân thủ (Newbie)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Đã có kinh nghiệm (Experienced)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Cao thủ (Master)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1" y="1718889"/>
            <a:ext cx="5099538" cy="383485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7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6744522" y="1095669"/>
            <a:ext cx="4609277" cy="508129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LV1: Tân thủ (Newbie)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653046" cy="5081294"/>
          </a:xfrm>
        </p:spPr>
        <p:txBody>
          <a:bodyPr/>
          <a:lstStyle/>
          <a:p>
            <a:r>
              <a:rPr lang="en-US" dirty="0" smtClean="0"/>
              <a:t>Comment tuy đầy đủ nhưng không có ý nghĩa, thời gian comment còn nhiều hơn thời gian code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841" y="1890339"/>
            <a:ext cx="4110638" cy="2740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232787"/>
            <a:ext cx="5558018" cy="1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6744522" y="1095669"/>
            <a:ext cx="4609277" cy="508129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LV2: Đã có kinh nghiệm (Experienced)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653046" cy="5081294"/>
          </a:xfrm>
        </p:spPr>
        <p:txBody>
          <a:bodyPr/>
          <a:lstStyle/>
          <a:p>
            <a:r>
              <a:rPr lang="en-US" dirty="0" smtClean="0"/>
              <a:t>Comment nên là </a:t>
            </a:r>
            <a:r>
              <a:rPr lang="en-US" b="1" dirty="0" smtClean="0"/>
              <a:t>what</a:t>
            </a:r>
            <a:r>
              <a:rPr lang="en-US" dirty="0" smtClean="0"/>
              <a:t>, không phải là </a:t>
            </a:r>
            <a:r>
              <a:rPr lang="en-US" b="1" dirty="0" smtClean="0"/>
              <a:t>how</a:t>
            </a:r>
            <a:r>
              <a:rPr lang="en-US" dirty="0" smtClean="0"/>
              <a:t>.</a:t>
            </a:r>
          </a:p>
          <a:p>
            <a:r>
              <a:rPr lang="en-US" dirty="0" smtClean="0"/>
              <a:t>Những đoạn code phức tạp và dài dòng có comment sẽ giúp người sau dễ hiểu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842" y="1828792"/>
            <a:ext cx="3932635" cy="3896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323" y="3552458"/>
            <a:ext cx="33528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6744522" y="1095669"/>
            <a:ext cx="4609277" cy="5081294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LV3: Cao thủ (Master)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653046" cy="5081294"/>
          </a:xfrm>
        </p:spPr>
        <p:txBody>
          <a:bodyPr/>
          <a:lstStyle/>
          <a:p>
            <a:r>
              <a:rPr lang="en-US" dirty="0" smtClean="0"/>
              <a:t>Không cần comment nhiều</a:t>
            </a:r>
          </a:p>
          <a:p>
            <a:r>
              <a:rPr lang="en-US" dirty="0" smtClean="0"/>
              <a:t>Một số trường hợp khác, comment là </a:t>
            </a:r>
            <a:r>
              <a:rPr lang="en-US" b="1" dirty="0" smtClean="0"/>
              <a:t>why</a:t>
            </a:r>
            <a:r>
              <a:rPr lang="en-US" dirty="0" smtClean="0"/>
              <a:t> chứ không phải </a:t>
            </a:r>
            <a:r>
              <a:rPr lang="en-US" b="1" dirty="0" smtClean="0"/>
              <a:t>what </a:t>
            </a:r>
            <a:r>
              <a:rPr lang="en-US" dirty="0" smtClean="0"/>
              <a:t>=&gt; Để khi người khác đọc lại biết tại sao ta lại làm như thế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171" y="1890339"/>
            <a:ext cx="4113978" cy="39411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91" y="3636316"/>
            <a:ext cx="5527064" cy="21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Bí kíp võ công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050" name="Picture 2" descr="Clean Code: A Handbook of Agile Software Craftsmanship 1, C., Martin  Robert, eBook - Amazon.c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2" y="800598"/>
            <a:ext cx="3905835" cy="516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16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Debug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332" y="1095669"/>
            <a:ext cx="6382116" cy="478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Debug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en-US" dirty="0" smtClean="0"/>
              <a:t>Lỗi cú pháp (Syntax error)</a:t>
            </a:r>
          </a:p>
          <a:p>
            <a:r>
              <a:rPr lang="en-US" dirty="0" smtClean="0"/>
              <a:t>Lỗi exception</a:t>
            </a:r>
          </a:p>
          <a:p>
            <a:r>
              <a:rPr lang="en-US" dirty="0" smtClean="0"/>
              <a:t>Lỗi framework và logic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541" y="1290332"/>
            <a:ext cx="1125415" cy="3938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296" y="1171912"/>
            <a:ext cx="1448531" cy="5648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491" y="1171912"/>
            <a:ext cx="1168031" cy="630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9040" y="2896789"/>
            <a:ext cx="4647360" cy="1087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8541" y="4358116"/>
            <a:ext cx="4288358" cy="16248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9040" y="1878890"/>
            <a:ext cx="1102491" cy="7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6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772327" y="-5"/>
            <a:ext cx="2558400" cy="606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1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  <a:sym typeface="Abel"/>
              </a:rPr>
              <a:t>NỘI DUNG</a:t>
            </a:r>
            <a:endParaRPr sz="2400" b="1" dirty="0">
              <a:solidFill>
                <a:schemeClr val="accent1"/>
              </a:solidFill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  <a:sym typeface="Abel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8283650" y="1698000"/>
            <a:ext cx="0" cy="3748651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4"/>
          <p:cNvSpPr txBox="1"/>
          <p:nvPr/>
        </p:nvSpPr>
        <p:spPr>
          <a:xfrm>
            <a:off x="8557100" y="1670920"/>
            <a:ext cx="13461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01</a:t>
            </a:r>
            <a:endParaRPr sz="4800" b="1" dirty="0">
              <a:solidFill>
                <a:srgbClr val="A61C00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 rot="10800000">
            <a:off x="7964877" y="1965670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134872" y="1630570"/>
            <a:ext cx="56733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Hiện thực tàn khốc</a:t>
            </a:r>
            <a:endParaRPr sz="2400" dirty="0">
              <a:solidFill>
                <a:srgbClr val="4A86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8557100" y="4879636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05</a:t>
            </a:r>
            <a:endParaRPr sz="4800" b="1" dirty="0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99" name="Google Shape;99;p14"/>
          <p:cNvCxnSpPr/>
          <p:nvPr/>
        </p:nvCxnSpPr>
        <p:spPr>
          <a:xfrm rot="10800000">
            <a:off x="7970239" y="5201056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4"/>
          <p:cNvSpPr txBox="1"/>
          <p:nvPr/>
        </p:nvSpPr>
        <p:spPr>
          <a:xfrm>
            <a:off x="1004134" y="4865956"/>
            <a:ext cx="6809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Game Kahoot</a:t>
            </a:r>
            <a:endParaRPr sz="2400" dirty="0">
              <a:solidFill>
                <a:srgbClr val="4A86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" name="Google Shape;98;p14"/>
          <p:cNvSpPr txBox="1"/>
          <p:nvPr/>
        </p:nvSpPr>
        <p:spPr>
          <a:xfrm>
            <a:off x="8557100" y="2412574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02</a:t>
            </a:r>
            <a:endParaRPr sz="4800" b="1" dirty="0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3" name="Google Shape;99;p14"/>
          <p:cNvCxnSpPr/>
          <p:nvPr/>
        </p:nvCxnSpPr>
        <p:spPr>
          <a:xfrm rot="10800000">
            <a:off x="7955944" y="2743260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00;p14"/>
          <p:cNvSpPr txBox="1"/>
          <p:nvPr/>
        </p:nvSpPr>
        <p:spPr>
          <a:xfrm>
            <a:off x="969888" y="2404694"/>
            <a:ext cx="6809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Nghề lập trình đã thay đổi</a:t>
            </a:r>
            <a:endParaRPr sz="2400" dirty="0">
              <a:solidFill>
                <a:srgbClr val="4A86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" name="Google Shape;98;p14"/>
          <p:cNvSpPr txBox="1"/>
          <p:nvPr/>
        </p:nvSpPr>
        <p:spPr>
          <a:xfrm>
            <a:off x="8557100" y="3234928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03</a:t>
            </a:r>
            <a:endParaRPr sz="4800" b="1" dirty="0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6" name="Google Shape;99;p14"/>
          <p:cNvCxnSpPr/>
          <p:nvPr/>
        </p:nvCxnSpPr>
        <p:spPr>
          <a:xfrm rot="10800000">
            <a:off x="7955944" y="3571869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00;p14"/>
          <p:cNvSpPr txBox="1"/>
          <p:nvPr/>
        </p:nvSpPr>
        <p:spPr>
          <a:xfrm>
            <a:off x="998772" y="3213368"/>
            <a:ext cx="6809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Kỹ năng lập trình tuy cũ nhưng mới</a:t>
            </a:r>
            <a:endParaRPr sz="2400" dirty="0">
              <a:solidFill>
                <a:srgbClr val="4A86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" name="Google Shape;98;p14"/>
          <p:cNvSpPr txBox="1"/>
          <p:nvPr/>
        </p:nvSpPr>
        <p:spPr>
          <a:xfrm>
            <a:off x="8557100" y="4057282"/>
            <a:ext cx="13461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smtClean="0">
                <a:solidFill>
                  <a:srgbClr val="B3A29A"/>
                </a:solidFill>
                <a:latin typeface="Abel"/>
                <a:ea typeface="Abel"/>
                <a:cs typeface="Abel"/>
                <a:sym typeface="Abel"/>
              </a:rPr>
              <a:t>04</a:t>
            </a:r>
            <a:endParaRPr sz="4800" b="1" dirty="0">
              <a:solidFill>
                <a:srgbClr val="B3A29A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19" name="Google Shape;99;p14"/>
          <p:cNvCxnSpPr/>
          <p:nvPr/>
        </p:nvCxnSpPr>
        <p:spPr>
          <a:xfrm rot="10800000">
            <a:off x="7964877" y="4392382"/>
            <a:ext cx="424500" cy="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00;p14"/>
          <p:cNvSpPr txBox="1"/>
          <p:nvPr/>
        </p:nvSpPr>
        <p:spPr>
          <a:xfrm>
            <a:off x="1004134" y="4057282"/>
            <a:ext cx="6809400" cy="6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Trở thành lập trình viên có giá</a:t>
            </a:r>
            <a:endParaRPr sz="2400" dirty="0">
              <a:solidFill>
                <a:srgbClr val="4A86E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8;p15"/>
          <p:cNvSpPr txBox="1"/>
          <p:nvPr/>
        </p:nvSpPr>
        <p:spPr>
          <a:xfrm>
            <a:off x="457800" y="647261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4A86E8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Trở thành lập trình viên có giá</a:t>
            </a:r>
            <a:endParaRPr lang="en-US" dirty="0">
              <a:solidFill>
                <a:srgbClr val="4A86E8"/>
              </a:solidFill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627" y="1690688"/>
            <a:ext cx="8138746" cy="45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7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Technical Stack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en-US" dirty="0" smtClean="0"/>
              <a:t>Tập hợp của các công cụ, công nghệ phối hợp chung với nhau tạo thành nền tảng để tạo thành một ứng dụng hoạt động được. Bao gồm</a:t>
            </a:r>
          </a:p>
          <a:p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smtClean="0">
                <a:solidFill>
                  <a:srgbClr val="00B0F0"/>
                </a:solidFill>
              </a:rPr>
              <a:t>stackshare.io/stacks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086" y="4326134"/>
            <a:ext cx="3028950" cy="1504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748" y="1335960"/>
            <a:ext cx="4910504" cy="274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SOLID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25" y="1095669"/>
            <a:ext cx="3783917" cy="48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4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ingle Responsibility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515600" cy="5081294"/>
          </a:xfrm>
        </p:spPr>
        <p:txBody>
          <a:bodyPr/>
          <a:lstStyle/>
          <a:p>
            <a:r>
              <a:rPr lang="en-US" dirty="0"/>
              <a:t>A class should have only one reason to change - Một </a:t>
            </a:r>
            <a:r>
              <a:rPr lang="en-US" dirty="0" smtClean="0"/>
              <a:t>class nên </a:t>
            </a:r>
            <a:r>
              <a:rPr lang="en-US" dirty="0"/>
              <a:t>có </a:t>
            </a:r>
            <a:r>
              <a:rPr lang="en-US" dirty="0" smtClean="0"/>
              <a:t>duy nhất một </a:t>
            </a:r>
            <a:r>
              <a:rPr lang="en-US" dirty="0"/>
              <a:t>lý do để thay </a:t>
            </a:r>
            <a:r>
              <a:rPr lang="en-US" dirty="0" smtClean="0"/>
              <a:t>đổi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339" y="2166499"/>
            <a:ext cx="4815254" cy="385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ingle Responsibility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515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37577"/>
            <a:ext cx="4686300" cy="5210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349" y="383492"/>
            <a:ext cx="4193628" cy="58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pen/Closed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451123" cy="5081294"/>
          </a:xfrm>
        </p:spPr>
        <p:txBody>
          <a:bodyPr/>
          <a:lstStyle/>
          <a:p>
            <a:r>
              <a:rPr lang="vi-VN" dirty="0"/>
              <a:t>Software  entities  (classes,  modules,  functions,  etc.)  should  be  open  for  extension,  but  closed  for modification - Các thực thể phần mềm nên thoải mái mở rộng nhưng hạn chế sửa đổi ở bên trong nó.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3" y="2617214"/>
            <a:ext cx="4451470" cy="35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7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pen/Closed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451123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92" y="606278"/>
            <a:ext cx="3401521" cy="57417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3136" y="606278"/>
            <a:ext cx="3246764" cy="573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0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ivkov Substition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515600" cy="5081294"/>
          </a:xfrm>
        </p:spPr>
        <p:txBody>
          <a:bodyPr/>
          <a:lstStyle/>
          <a:p>
            <a:r>
              <a:rPr lang="vi-VN" dirty="0"/>
              <a:t>Sub types must be substitutable for their base types - Lớp thừa kế phải thay thế được cho các lớp cơ sở </a:t>
            </a:r>
            <a:r>
              <a:rPr lang="vi-VN" dirty="0" smtClean="0"/>
              <a:t>của </a:t>
            </a:r>
            <a:r>
              <a:rPr lang="vi-VN" dirty="0"/>
              <a:t>chúng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038610"/>
            <a:ext cx="5512044" cy="413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ivkov Substition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515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1" y="1969477"/>
            <a:ext cx="5364800" cy="3411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206" y="1035718"/>
            <a:ext cx="2857501" cy="52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0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ependency Inversion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984631" cy="5081294"/>
          </a:xfrm>
        </p:spPr>
        <p:txBody>
          <a:bodyPr/>
          <a:lstStyle/>
          <a:p>
            <a:r>
              <a:rPr lang="vi-VN" dirty="0" smtClean="0"/>
              <a:t>High-level </a:t>
            </a:r>
            <a:r>
              <a:rPr lang="vi-VN" dirty="0"/>
              <a:t>modules should not depend on low-level modules. Both should depend on abstractions - Các module cấp cao không nên phụ thuộc vào các module cấp thấp. Cả 2 nên phụ thuộc vào abstraction</a:t>
            </a:r>
          </a:p>
          <a:p>
            <a:r>
              <a:rPr lang="vi-VN" dirty="0"/>
              <a:t> </a:t>
            </a:r>
            <a:r>
              <a:rPr lang="vi-VN" dirty="0" smtClean="0"/>
              <a:t>Abstractions </a:t>
            </a:r>
            <a:r>
              <a:rPr lang="vi-VN" dirty="0"/>
              <a:t>should not depend on details. Details should depend on abstractions - Abstraction không nên phụ thuộc vào chi tiết mà là ngược lại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31" y="1743738"/>
            <a:ext cx="45053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4A86E8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Hiện thực tàn khốc</a:t>
            </a:r>
            <a:endParaRPr lang="en-US" dirty="0">
              <a:solidFill>
                <a:srgbClr val="4A86E8"/>
              </a:solidFill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531" y="1433940"/>
            <a:ext cx="4870938" cy="4870938"/>
          </a:xfrm>
          <a:prstGeom prst="rect">
            <a:avLst/>
          </a:prstGeom>
        </p:spPr>
      </p:pic>
      <p:pic>
        <p:nvPicPr>
          <p:cNvPr id="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6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ependency Inversion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10515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666" y="2866291"/>
            <a:ext cx="3865933" cy="2895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949" y="606669"/>
            <a:ext cx="3623717" cy="6014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40" y="2673558"/>
            <a:ext cx="3812825" cy="19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nterface Segregation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984631" cy="5081294"/>
          </a:xfrm>
        </p:spPr>
        <p:txBody>
          <a:bodyPr/>
          <a:lstStyle/>
          <a:p>
            <a:r>
              <a:rPr lang="en-US" dirty="0"/>
              <a:t>Clients should not be forced to depend on methods that they do not </a:t>
            </a:r>
            <a:r>
              <a:rPr lang="en-US" dirty="0" smtClean="0"/>
              <a:t>use – Khách hàng không nên bị bắt buộc phụ thuộc vào các phương thức mà nó không sử dụng.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252" y="1940866"/>
            <a:ext cx="4514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b="1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nterface Segregation Principle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95" y="1457661"/>
            <a:ext cx="3941039" cy="3677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501" y="1588477"/>
            <a:ext cx="3795105" cy="37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Design Pattern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en-US" dirty="0" smtClean="0"/>
              <a:t>Các mẫu thiết kế có sẵn, dùng để giải quyết một vấn đề</a:t>
            </a:r>
          </a:p>
          <a:p>
            <a:r>
              <a:rPr lang="en-US" dirty="0" smtClean="0"/>
              <a:t>Chia làm 3 nhóm: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Creational Pattern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Structural Pattern</a:t>
            </a:r>
          </a:p>
          <a:p>
            <a:pPr marL="628650" indent="-514350">
              <a:buFont typeface="+mj-lt"/>
              <a:buAutoNum type="arabicPeriod"/>
            </a:pPr>
            <a:r>
              <a:rPr lang="en-US" dirty="0" smtClean="0"/>
              <a:t>Behavioural Pattern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05" y="2017687"/>
            <a:ext cx="4761389" cy="32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Creational Pattern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vi-VN" dirty="0" smtClean="0"/>
              <a:t>Cung </a:t>
            </a:r>
            <a:r>
              <a:rPr lang="vi-VN" dirty="0"/>
              <a:t>cấp một giải pháp để tạo ra các đối tượng và che giấu được logic của việc tạo ra nó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8" y="1682192"/>
            <a:ext cx="117062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Structural Pattern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vi-VN" dirty="0" smtClean="0"/>
              <a:t>Thiết </a:t>
            </a:r>
            <a:r>
              <a:rPr lang="vi-VN" dirty="0"/>
              <a:t>lập cấu trúc, quan hệ giữa các đối tượng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536" y="447600"/>
            <a:ext cx="9485328" cy="61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8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Behavioural Pattern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vi-VN" dirty="0"/>
              <a:t>Thực hiện các hành vi của đối tượng và giao tiếp giữa các đối tượng với nhau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722" y="2017020"/>
            <a:ext cx="4622556" cy="323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22" y="606669"/>
            <a:ext cx="9713819" cy="58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Bí kíp võ công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4" y="1483929"/>
            <a:ext cx="3363313" cy="4292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687" y="1487688"/>
            <a:ext cx="3710354" cy="4288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891" y="1478713"/>
            <a:ext cx="3448632" cy="429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9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50" y="508250"/>
            <a:ext cx="978000" cy="97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33"/>
          <p:cNvGrpSpPr/>
          <p:nvPr/>
        </p:nvGrpSpPr>
        <p:grpSpPr>
          <a:xfrm rot="5400000">
            <a:off x="2631330" y="3100867"/>
            <a:ext cx="1717951" cy="452351"/>
            <a:chOff x="4047975" y="3769179"/>
            <a:chExt cx="501431" cy="132000"/>
          </a:xfrm>
        </p:grpSpPr>
        <p:grpSp>
          <p:nvGrpSpPr>
            <p:cNvPr id="276" name="Google Shape;276;p33"/>
            <p:cNvGrpSpPr/>
            <p:nvPr/>
          </p:nvGrpSpPr>
          <p:grpSpPr>
            <a:xfrm>
              <a:off x="4047975" y="3769179"/>
              <a:ext cx="501431" cy="132000"/>
              <a:chOff x="4047975" y="3769179"/>
              <a:chExt cx="501431" cy="132000"/>
            </a:xfrm>
          </p:grpSpPr>
          <p:sp>
            <p:nvSpPr>
              <p:cNvPr id="277" name="Google Shape;277;p33"/>
              <p:cNvSpPr/>
              <p:nvPr/>
            </p:nvSpPr>
            <p:spPr>
              <a:xfrm>
                <a:off x="4119921" y="3790778"/>
                <a:ext cx="429485" cy="86016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" name="Google Shape;278;p33"/>
              <p:cNvGrpSpPr/>
              <p:nvPr/>
            </p:nvGrpSpPr>
            <p:grpSpPr>
              <a:xfrm>
                <a:off x="4047975" y="3769179"/>
                <a:ext cx="288175" cy="132000"/>
                <a:chOff x="4047975" y="3635175"/>
                <a:chExt cx="288175" cy="132000"/>
              </a:xfrm>
            </p:grpSpPr>
            <p:sp>
              <p:nvSpPr>
                <p:cNvPr id="279" name="Google Shape;279;p33"/>
                <p:cNvSpPr/>
                <p:nvPr/>
              </p:nvSpPr>
              <p:spPr>
                <a:xfrm>
                  <a:off x="4113425" y="3635175"/>
                  <a:ext cx="22272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33"/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1" name="Google Shape;281;p33"/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33"/>
          <p:cNvSpPr txBox="1"/>
          <p:nvPr/>
        </p:nvSpPr>
        <p:spPr>
          <a:xfrm>
            <a:off x="3716350" y="2284713"/>
            <a:ext cx="5920200" cy="12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 sz="6000" b="1" dirty="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3806725" y="3595288"/>
            <a:ext cx="45654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073763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For Your Attention</a:t>
            </a:r>
            <a:endParaRPr sz="3000" dirty="0">
              <a:solidFill>
                <a:srgbClr val="073763"/>
              </a:solidFill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Open Sans SemiBold"/>
              <a:buAutoNum type="arabicPeriod"/>
            </a:pPr>
            <a:r>
              <a:rPr lang="en-US" sz="2400" dirty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Hiện thực tàn khốc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47261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095669"/>
            <a:ext cx="5181600" cy="5081294"/>
          </a:xfrm>
        </p:spPr>
        <p:txBody>
          <a:bodyPr/>
          <a:lstStyle/>
          <a:p>
            <a:r>
              <a:rPr lang="en-US" dirty="0" smtClean="0"/>
              <a:t>Chúng ta đang không biết mình là ai: Coder, Programmer, Developer hay SWE(Software Engineer)?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189" y="2725615"/>
            <a:ext cx="3707621" cy="3274496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6172200" y="1095669"/>
            <a:ext cx="5181600" cy="508129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Món nợ kiếp trước và todo 2 triệu năm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390" y="3189255"/>
            <a:ext cx="2663740" cy="26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8;p15"/>
          <p:cNvSpPr txBox="1"/>
          <p:nvPr/>
        </p:nvSpPr>
        <p:spPr>
          <a:xfrm>
            <a:off x="457800" y="647261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392" y="1885397"/>
            <a:ext cx="4829561" cy="44944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4A86E8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Nghề lập trình đã thay đổi</a:t>
            </a:r>
            <a:endParaRPr lang="en-US" dirty="0">
              <a:solidFill>
                <a:srgbClr val="4A86E8"/>
              </a:solidFill>
              <a:latin typeface="Open Sans SemiBold" panose="020B0604020202020204" charset="0"/>
              <a:ea typeface="Open Sans SemiBold" panose="020B0604020202020204" charset="0"/>
              <a:cs typeface="Open Sans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9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0" indent="-45720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  <a:buFont typeface="+mj-lt"/>
              <a:buAutoNum type="arabicPeriod" startAt="2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Nghề lập trình đã thay đổi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r>
              <a:rPr lang="en-US" dirty="0" smtClean="0"/>
              <a:t>Lập trình viên biết code thôi là chưa đủ, cần có thêm kiến thức và những kỹ năng khác: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Quy trình phát triển phầm mềm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Kỹ năng mềm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UI/UX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Tiếng anh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Con đường phát triển sự nghiệp (Career Path)</a:t>
            </a:r>
          </a:p>
          <a:p>
            <a:pPr marL="1085850" lvl="1" indent="-514350">
              <a:buFont typeface="+mj-lt"/>
              <a:buAutoNum type="arabicPeriod"/>
            </a:pPr>
            <a:r>
              <a:rPr lang="en-US" dirty="0" smtClean="0"/>
              <a:t>...</a:t>
            </a:r>
          </a:p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839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Quy trình phát triển phầm mềm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228725"/>
            <a:ext cx="7620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Kỹ năng mềm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061" y="1031161"/>
            <a:ext cx="7455877" cy="48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14"/>
          <p:cNvCxnSpPr/>
          <p:nvPr/>
        </p:nvCxnSpPr>
        <p:spPr>
          <a:xfrm>
            <a:off x="772325" y="0"/>
            <a:ext cx="0" cy="447600"/>
          </a:xfrm>
          <a:prstGeom prst="straightConnector1">
            <a:avLst/>
          </a:prstGeom>
          <a:noFill/>
          <a:ln w="19050" cap="flat" cmpd="sng">
            <a:solidFill>
              <a:srgbClr val="B3A29A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00523" y="117669"/>
            <a:ext cx="978000" cy="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5;p15"/>
          <p:cNvSpPr txBox="1"/>
          <p:nvPr/>
        </p:nvSpPr>
        <p:spPr>
          <a:xfrm>
            <a:off x="772325" y="0"/>
            <a:ext cx="63216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400"/>
            </a:pPr>
            <a:r>
              <a:rPr lang="en-US" sz="2400" dirty="0" smtClean="0">
                <a:solidFill>
                  <a:srgbClr val="4A86E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UI/UX</a:t>
            </a:r>
            <a:endParaRPr sz="2200" b="1" dirty="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" name="Google Shape;108;p15"/>
          <p:cNvSpPr txBox="1"/>
          <p:nvPr/>
        </p:nvSpPr>
        <p:spPr>
          <a:xfrm>
            <a:off x="457800" y="606669"/>
            <a:ext cx="10642723" cy="5732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algn="just" rtl="0">
              <a:spcBef>
                <a:spcPts val="0"/>
              </a:spcBef>
              <a:spcAft>
                <a:spcPts val="0"/>
              </a:spcAft>
              <a:buSzPts val="2400"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8200" y="1295329"/>
            <a:ext cx="10515600" cy="4881633"/>
          </a:xfrm>
        </p:spPr>
        <p:txBody>
          <a:bodyPr/>
          <a:lstStyle/>
          <a:p>
            <a:pPr marL="1085850" lvl="1" indent="-514350">
              <a:buFont typeface="+mj-lt"/>
              <a:buAutoNum type="arabicPeriod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49" y="795829"/>
            <a:ext cx="7808302" cy="53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1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673</Words>
  <Application>Microsoft Office PowerPoint</Application>
  <PresentationFormat>Widescreen</PresentationFormat>
  <Paragraphs>89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Verdana</vt:lpstr>
      <vt:lpstr>Comfortaa</vt:lpstr>
      <vt:lpstr>Open Sans SemiBold</vt:lpstr>
      <vt:lpstr>Arial</vt:lpstr>
      <vt:lpstr>Comfortaa Regular</vt:lpstr>
      <vt:lpstr>Abel</vt:lpstr>
      <vt:lpstr>Office Theme</vt:lpstr>
      <vt:lpstr>PowerPoint Presentation</vt:lpstr>
      <vt:lpstr>PowerPoint Presentation</vt:lpstr>
      <vt:lpstr>Hiện thực tàn khốc</vt:lpstr>
      <vt:lpstr>PowerPoint Presentation</vt:lpstr>
      <vt:lpstr>Nghề lập trình đã thay đổi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Kỹ năng lập trình tuy cũ nhưng mới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Trở thành lập trình viên có giá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Nam</cp:lastModifiedBy>
  <cp:revision>56</cp:revision>
  <dcterms:modified xsi:type="dcterms:W3CDTF">2020-12-23T17:12:33Z</dcterms:modified>
</cp:coreProperties>
</file>